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9"/>
  </p:notesMasterIdLst>
  <p:sldIdLst>
    <p:sldId id="256" r:id="rId2"/>
    <p:sldId id="257" r:id="rId3"/>
    <p:sldId id="262" r:id="rId4"/>
    <p:sldId id="258" r:id="rId5"/>
    <p:sldId id="260" r:id="rId6"/>
    <p:sldId id="259" r:id="rId7"/>
    <p:sldId id="261" r:id="rId8"/>
  </p:sldIdLst>
  <p:sldSz cx="10160000" cy="5715000"/>
  <p:notesSz cx="6858000" cy="9144000"/>
  <p:embeddedFontLst>
    <p:embeddedFont>
      <p:font typeface="Calibri" panose="020F0502020204030204" pitchFamily="34" charset="0"/>
      <p:regular r:id="rId10"/>
      <p:bold r:id="rId11"/>
      <p:italic r:id="rId12"/>
      <p:boldItalic r:id="rId13"/>
    </p:embeddedFont>
    <p:embeddedFont>
      <p:font typeface="Calibri Light" panose="020F0302020204030204" pitchFamily="34" charset="0"/>
      <p:regular r:id="rId14"/>
      <p:italic r:id="rId15"/>
    </p:embeddedFont>
    <p:embeddedFont>
      <p:font typeface="DejaVu Sans" panose="020B0604020202020204" charset="0"/>
      <p:regular r:id="rId16"/>
      <p:bold r:id="rId17"/>
      <p:italic r:id="rId18"/>
      <p:boldItalic r:id="rId19"/>
    </p:embeddedFont>
    <p:embeddedFont>
      <p:font typeface="JetBrains Mono" panose="020B0509020102050004" pitchFamily="49" charset="0"/>
      <p:regular r:id="rId20"/>
      <p:bold r:id="rId21"/>
      <p:italic r:id="rId22"/>
      <p:boldItalic r:id="rId23"/>
    </p:embeddedFont>
    <p:embeddedFont>
      <p:font typeface="Lato" panose="020F0502020204030203" pitchFamily="34" charset="0"/>
      <p:regular r:id="rId24"/>
      <p:bold r:id="rId25"/>
      <p:italic r:id="rId26"/>
      <p:boldItalic r:id="rId27"/>
    </p:embeddedFont>
    <p:embeddedFont>
      <p:font typeface="Lato Hairline" panose="020B0604020202020204" charset="0"/>
      <p:regular r:id="rId28"/>
      <p:italic r:id="rId29"/>
    </p:embeddedFont>
    <p:embeddedFont>
      <p:font typeface="Lato Heavy" panose="020B0604020202020204" charset="0"/>
      <p:bold r:id="rId30"/>
      <p:boldItalic r:id="rId31"/>
    </p:embeddedFont>
    <p:embeddedFont>
      <p:font typeface="Lato Light" panose="020F0502020204030203" pitchFamily="34" charset="0"/>
      <p:regular r:id="rId32"/>
      <p:italic r:id="rId33"/>
    </p:embeddedFont>
    <p:embeddedFont>
      <p:font typeface="Lato Semibold" panose="020F0502020204030203" pitchFamily="34" charset="0"/>
      <p:bold r:id="rId34"/>
      <p:boldItalic r:id="rId35"/>
    </p:embeddedFont>
    <p:embeddedFont>
      <p:font typeface="Marcellus SC" panose="020B0604020202020204" charset="0"/>
      <p:regular r:id="rId36"/>
    </p:embeddedFont>
    <p:embeddedFont>
      <p:font typeface="Segoe UI" panose="020B0502040204020203" pitchFamily="34" charset="0"/>
      <p:regular r:id="rId37"/>
      <p:bold r:id="rId38"/>
      <p:italic r:id="rId39"/>
      <p:boldItalic r:id="rId40"/>
    </p:embeddedFont>
    <p:embeddedFont>
      <p:font typeface="Trebuchet MS" panose="020B0603020202020204" pitchFamily="34" charset="0"/>
      <p:regular r:id="rId41"/>
      <p:bold r:id="rId42"/>
      <p:italic r:id="rId43"/>
      <p:boldItalic r:id="rId4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7D8CDF-E8CE-4126-A90C-137CE1656243}">
          <p14:sldIdLst>
            <p14:sldId id="256"/>
          </p14:sldIdLst>
        </p14:section>
        <p14:section name="Introduction" id="{E185379F-EED8-47A4-92CD-21C0E60B4944}">
          <p14:sldIdLst>
            <p14:sldId id="257"/>
            <p14:sldId id="262"/>
            <p14:sldId id="258"/>
            <p14:sldId id="260"/>
            <p14:sldId id="259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53"/>
    <a:srgbClr val="E4664F"/>
    <a:srgbClr val="FF4F4F"/>
    <a:srgbClr val="AB5DA5"/>
    <a:srgbClr val="4C6FA3"/>
    <a:srgbClr val="0B2043"/>
    <a:srgbClr val="E27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33" autoAdjust="0"/>
    <p:restoredTop sz="94660"/>
  </p:normalViewPr>
  <p:slideViewPr>
    <p:cSldViewPr snapToGrid="0">
      <p:cViewPr>
        <p:scale>
          <a:sx n="150" d="100"/>
          <a:sy n="150" d="100"/>
        </p:scale>
        <p:origin x="384" y="-56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26" Type="http://schemas.openxmlformats.org/officeDocument/2006/relationships/font" Target="fonts/font17.fntdata"/><Relationship Id="rId39" Type="http://schemas.openxmlformats.org/officeDocument/2006/relationships/font" Target="fonts/font30.fntdata"/><Relationship Id="rId3" Type="http://schemas.openxmlformats.org/officeDocument/2006/relationships/slide" Target="slides/slide2.xml"/><Relationship Id="rId21" Type="http://schemas.openxmlformats.org/officeDocument/2006/relationships/font" Target="fonts/font12.fntdata"/><Relationship Id="rId34" Type="http://schemas.openxmlformats.org/officeDocument/2006/relationships/font" Target="fonts/font25.fntdata"/><Relationship Id="rId42" Type="http://schemas.openxmlformats.org/officeDocument/2006/relationships/font" Target="fonts/font33.fntdata"/><Relationship Id="rId47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openxmlformats.org/officeDocument/2006/relationships/font" Target="fonts/font16.fntdata"/><Relationship Id="rId33" Type="http://schemas.openxmlformats.org/officeDocument/2006/relationships/font" Target="fonts/font24.fntdata"/><Relationship Id="rId38" Type="http://schemas.openxmlformats.org/officeDocument/2006/relationships/font" Target="fonts/font29.fntdata"/><Relationship Id="rId46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font" Target="fonts/font11.fntdata"/><Relationship Id="rId29" Type="http://schemas.openxmlformats.org/officeDocument/2006/relationships/font" Target="fonts/font20.fntdata"/><Relationship Id="rId41" Type="http://schemas.openxmlformats.org/officeDocument/2006/relationships/font" Target="fonts/font3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openxmlformats.org/officeDocument/2006/relationships/font" Target="fonts/font15.fntdata"/><Relationship Id="rId32" Type="http://schemas.openxmlformats.org/officeDocument/2006/relationships/font" Target="fonts/font23.fntdata"/><Relationship Id="rId37" Type="http://schemas.openxmlformats.org/officeDocument/2006/relationships/font" Target="fonts/font28.fntdata"/><Relationship Id="rId40" Type="http://schemas.openxmlformats.org/officeDocument/2006/relationships/font" Target="fonts/font31.fntdata"/><Relationship Id="rId45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font" Target="fonts/font14.fntdata"/><Relationship Id="rId28" Type="http://schemas.openxmlformats.org/officeDocument/2006/relationships/font" Target="fonts/font19.fntdata"/><Relationship Id="rId36" Type="http://schemas.openxmlformats.org/officeDocument/2006/relationships/font" Target="fonts/font27.fntdata"/><Relationship Id="rId10" Type="http://schemas.openxmlformats.org/officeDocument/2006/relationships/font" Target="fonts/font1.fntdata"/><Relationship Id="rId19" Type="http://schemas.openxmlformats.org/officeDocument/2006/relationships/font" Target="fonts/font10.fntdata"/><Relationship Id="rId31" Type="http://schemas.openxmlformats.org/officeDocument/2006/relationships/font" Target="fonts/font22.fntdata"/><Relationship Id="rId44" Type="http://schemas.openxmlformats.org/officeDocument/2006/relationships/font" Target="fonts/font35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5.fntdata"/><Relationship Id="rId22" Type="http://schemas.openxmlformats.org/officeDocument/2006/relationships/font" Target="fonts/font13.fntdata"/><Relationship Id="rId27" Type="http://schemas.openxmlformats.org/officeDocument/2006/relationships/font" Target="fonts/font18.fntdata"/><Relationship Id="rId30" Type="http://schemas.openxmlformats.org/officeDocument/2006/relationships/font" Target="fonts/font21.fntdata"/><Relationship Id="rId35" Type="http://schemas.openxmlformats.org/officeDocument/2006/relationships/font" Target="fonts/font26.fntdata"/><Relationship Id="rId43" Type="http://schemas.openxmlformats.org/officeDocument/2006/relationships/font" Target="fonts/font34.fntdata"/><Relationship Id="rId48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7/8/2020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D3DE5FAB-0716-4A89-8246-1839F53C7C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667" y="1862667"/>
            <a:ext cx="4682065" cy="1989667"/>
          </a:xfrm>
        </p:spPr>
        <p:txBody>
          <a:bodyPr anchor="b">
            <a:normAutofit/>
          </a:bodyPr>
          <a:lstStyle>
            <a:lvl1pPr marL="0" algn="ctr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400" b="1" kern="1200" dirty="0">
                <a:solidFill>
                  <a:srgbClr val="FFFF53"/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7FFEA-B714-46C8-8691-0F213746993A}"/>
              </a:ext>
            </a:extLst>
          </p:cNvPr>
          <p:cNvSpPr txBox="1"/>
          <p:nvPr userDrawn="1"/>
        </p:nvSpPr>
        <p:spPr>
          <a:xfrm>
            <a:off x="7450978" y="4009094"/>
            <a:ext cx="1489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Luís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Oliveira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A0CE7B8-EF1A-483E-AD53-69D7E68944A8}"/>
              </a:ext>
            </a:extLst>
          </p:cNvPr>
          <p:cNvSpPr txBox="1">
            <a:spLocks/>
          </p:cNvSpPr>
          <p:nvPr userDrawn="1"/>
        </p:nvSpPr>
        <p:spPr>
          <a:xfrm>
            <a:off x="6690783" y="5384800"/>
            <a:ext cx="3009900" cy="23281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Summer 2020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A4FBBE-ABC4-47EB-ACF9-56632173728E}"/>
              </a:ext>
            </a:extLst>
          </p:cNvPr>
          <p:cNvSpPr txBox="1"/>
          <p:nvPr userDrawn="1"/>
        </p:nvSpPr>
        <p:spPr>
          <a:xfrm>
            <a:off x="6686550" y="2152782"/>
            <a:ext cx="3014134" cy="1079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 defTabSz="761970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667"/>
            </a:lvl2pPr>
            <a:lvl3pPr marL="761970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500"/>
            </a:lvl3pPr>
            <a:lvl4pPr marL="114295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4pPr>
            <a:lvl5pPr marL="152393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5pPr>
            <a:lvl6pPr marL="190492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6pPr>
            <a:lvl7pPr marL="228590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7pPr>
            <a:lvl8pPr marL="2666893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8pPr>
            <a:lvl9pPr marL="3047878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9pPr>
          </a:lstStyle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 0007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Computer Programming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9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6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30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240748941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322055886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>
  <p:cSld name="Title and Content (no ani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0"/>
            <a:ext cx="9990667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" y="495302"/>
            <a:ext cx="9990667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1566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FE727C23-BF5D-4F2B-B32D-EF48439146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kern="12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94EC74-BB7E-4DD1-8ED0-C2532C0D6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7"/>
            <a:ext cx="9668936" cy="4148402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8B8A354-EF1E-4AA8-84BD-CED0B0138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8200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624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55BCD8DB-43DD-40A0-B202-A7293BEFBD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976049"/>
            <a:ext cx="8763000" cy="2148151"/>
          </a:xfrm>
        </p:spPr>
        <p:txBody>
          <a:bodyPr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500" kern="1200" dirty="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155687"/>
            <a:ext cx="8763000" cy="1250156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800" kern="1200" smtClean="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CF8ACC2-DB1E-4D9F-9E27-81D23A7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</p:spTree>
    <p:extLst>
      <p:ext uri="{BB962C8B-B14F-4D97-AF65-F5344CB8AC3E}">
        <p14:creationId xmlns:p14="http://schemas.microsoft.com/office/powerpoint/2010/main" val="2811819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93DEAFF-0805-4387-A81F-C5B1BE2102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83444" y="5274261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1026160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563" y="5335062"/>
            <a:ext cx="684742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1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0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00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6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" y="304271"/>
            <a:ext cx="99568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" y="1521354"/>
            <a:ext cx="99568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6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 0007 – Summer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6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66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GB" sz="4000" dirty="0"/>
              <a:t>Classes</a:t>
            </a:r>
            <a:br>
              <a:rPr lang="en-GB" sz="4000" dirty="0"/>
            </a:br>
            <a:r>
              <a:rPr lang="en-GB" sz="4000" dirty="0"/>
              <a:t>(of the programming kind)</a:t>
            </a: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CBD29C-41C8-4F92-AF93-90AEDE70CA38}"/>
              </a:ext>
            </a:extLst>
          </p:cNvPr>
          <p:cNvSpPr/>
          <p:nvPr/>
        </p:nvSpPr>
        <p:spPr>
          <a:xfrm>
            <a:off x="7745256" y="712266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#8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4E51D1-7FFD-42B1-B274-E0C8659420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OOP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147A59C-395E-41BB-A415-F8ACEBC16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67E56F-6A72-4EE8-B50E-E8CB3A30D3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Different style of programming</a:t>
            </a:r>
          </a:p>
          <a:p>
            <a:pPr lvl="1"/>
            <a:r>
              <a:rPr lang="en-GB" dirty="0"/>
              <a:t>We have been using procedural </a:t>
            </a:r>
          </a:p>
          <a:p>
            <a:pPr lvl="1"/>
            <a:r>
              <a:rPr lang="en-GB" b="1" u="sng" dirty="0"/>
              <a:t>Procedural programming</a:t>
            </a:r>
            <a:r>
              <a:rPr lang="en-GB" dirty="0"/>
              <a:t>: A program is split into multiple procedures that are executed in succession to perform a task.</a:t>
            </a:r>
          </a:p>
          <a:p>
            <a:pPr lvl="1"/>
            <a:r>
              <a:rPr lang="en-GB" dirty="0"/>
              <a:t>Data is modified by each function and passed to the next.</a:t>
            </a:r>
          </a:p>
          <a:p>
            <a:r>
              <a:rPr lang="en-GB" dirty="0"/>
              <a:t>Object-Oriented Programming</a:t>
            </a:r>
          </a:p>
          <a:p>
            <a:pPr lvl="1"/>
            <a:r>
              <a:rPr lang="en-GB" dirty="0"/>
              <a:t>Focused on Objects (</a:t>
            </a:r>
            <a:r>
              <a:rPr lang="en-GB" dirty="0" err="1"/>
              <a:t>O.o</a:t>
            </a:r>
            <a:r>
              <a:rPr lang="en-GB" dirty="0"/>
              <a:t>)</a:t>
            </a:r>
          </a:p>
          <a:p>
            <a:pPr lvl="1"/>
            <a:r>
              <a:rPr lang="en-GB" b="1" u="sng" dirty="0"/>
              <a:t>Object</a:t>
            </a:r>
            <a:r>
              <a:rPr lang="en-GB" dirty="0"/>
              <a:t>: Entity that contains both data (attributes) and procedures (methods).</a:t>
            </a:r>
          </a:p>
          <a:p>
            <a:pPr lvl="1"/>
            <a:r>
              <a:rPr lang="en-GB" b="1" u="sng" dirty="0"/>
              <a:t>Methods</a:t>
            </a:r>
            <a:r>
              <a:rPr lang="en-GB" dirty="0"/>
              <a:t>: Functions (this is where it you may call them methods)</a:t>
            </a:r>
            <a:endParaRPr lang="en-GB" b="1" u="sng" dirty="0"/>
          </a:p>
          <a:p>
            <a:pPr lvl="1"/>
            <a:r>
              <a:rPr lang="en-GB" b="1" u="sng" dirty="0"/>
              <a:t>Encapsulation:</a:t>
            </a:r>
            <a:r>
              <a:rPr lang="en-GB" dirty="0"/>
              <a:t> Combine data and code in self-contained units</a:t>
            </a:r>
          </a:p>
          <a:p>
            <a:pPr lvl="1"/>
            <a:r>
              <a:rPr lang="en-GB" b="1" u="sng" dirty="0"/>
              <a:t>Data Hiding</a:t>
            </a:r>
            <a:r>
              <a:rPr lang="en-GB" b="1" dirty="0"/>
              <a:t>: </a:t>
            </a:r>
            <a:r>
              <a:rPr lang="en-GB" dirty="0"/>
              <a:t>Objects can hide data. Expose methods to access the attributes.</a:t>
            </a:r>
          </a:p>
          <a:p>
            <a:pPr lvl="1"/>
            <a:r>
              <a:rPr lang="en-GB" b="1" u="sng" dirty="0"/>
              <a:t>Abstraction:</a:t>
            </a:r>
            <a:r>
              <a:rPr lang="en-GB" b="1" dirty="0"/>
              <a:t> </a:t>
            </a:r>
            <a:r>
              <a:rPr lang="en-GB" dirty="0"/>
              <a:t>Objects expose an interface, not the implementation details.</a:t>
            </a:r>
            <a:endParaRPr lang="en-GB" b="1" u="sng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7EDA25C-3ACD-432D-B94F-FAAD013083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20741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7FFB24-9B4F-4E75-B53C-047C277E19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Classes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BA4D48-0DFE-45F6-A03C-910F8E5EF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BFACFB-4E17-4478-A08D-9DC9CD827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Classes are the blueprint of an object!</a:t>
            </a:r>
          </a:p>
          <a:p>
            <a:pPr lvl="1"/>
            <a:r>
              <a:rPr lang="en-GB" dirty="0"/>
              <a:t>Like building a house</a:t>
            </a:r>
          </a:p>
          <a:p>
            <a:pPr lvl="1"/>
            <a:r>
              <a:rPr lang="en-GB" dirty="0"/>
              <a:t>Specifies what the object is describing</a:t>
            </a:r>
          </a:p>
          <a:p>
            <a:pPr lvl="1"/>
            <a:r>
              <a:rPr lang="en-GB" dirty="0"/>
              <a:t>Used as a template to allocate memory</a:t>
            </a:r>
          </a:p>
          <a:p>
            <a:pPr lvl="1"/>
            <a:r>
              <a:rPr lang="en-GB" dirty="0"/>
              <a:t>Defines the data and procedures that are associated with the object</a:t>
            </a:r>
          </a:p>
          <a:p>
            <a:r>
              <a:rPr lang="en-GB" dirty="0"/>
              <a:t>Analogies:</a:t>
            </a:r>
          </a:p>
          <a:p>
            <a:pPr lvl="1"/>
            <a:r>
              <a:rPr lang="en-GB" dirty="0"/>
              <a:t>Cookie cutter: The class cuts the dough into the object</a:t>
            </a:r>
          </a:p>
          <a:p>
            <a:pPr lvl="1"/>
            <a:r>
              <a:rPr lang="en-GB" dirty="0"/>
              <a:t>House: The class is the blueprint, the object is the house</a:t>
            </a:r>
          </a:p>
          <a:p>
            <a:r>
              <a:rPr lang="en-GB" dirty="0"/>
              <a:t>In both:</a:t>
            </a:r>
          </a:p>
          <a:p>
            <a:pPr lvl="1"/>
            <a:r>
              <a:rPr lang="en-GB" dirty="0"/>
              <a:t>One class can be used to </a:t>
            </a:r>
            <a:r>
              <a:rPr lang="en-GB" b="1" u="sng" dirty="0"/>
              <a:t>instantiate </a:t>
            </a:r>
            <a:r>
              <a:rPr lang="en-GB" dirty="0"/>
              <a:t>multiple objects </a:t>
            </a:r>
            <a:r>
              <a:rPr lang="en-GB" dirty="0">
                <a:sym typeface="Wingdings" panose="05000000000000000000" pitchFamily="2" charset="2"/>
              </a:rPr>
              <a:t></a:t>
            </a:r>
            <a:endParaRPr lang="en-GB" dirty="0"/>
          </a:p>
          <a:p>
            <a:pPr lvl="1"/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B6C293-8E2B-4A06-9F06-6E7F3A9CD6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30528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E2DA2-6B63-40E6-A674-A05D35C83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1CC10D-9376-4983-9520-A74D6B5E1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82317B-0EC5-4CC4-AE73-50BDF291F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Alarm clock</a:t>
            </a:r>
          </a:p>
          <a:p>
            <a:pPr lvl="1"/>
            <a:r>
              <a:rPr lang="en-GB" dirty="0"/>
              <a:t>What are the attributes and methods for the clock?</a:t>
            </a:r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0E3D8-2F05-4347-B6EB-1A892551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46949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E2DA2-6B63-40E6-A674-A05D35C83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1CC10D-9376-4983-9520-A74D6B5E1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82317B-0EC5-4CC4-AE73-50BDF291FC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Alarm clock</a:t>
            </a:r>
          </a:p>
          <a:p>
            <a:pPr lvl="1"/>
            <a:r>
              <a:rPr lang="en-GB" dirty="0"/>
              <a:t>What are the attributes and methods for the clock?</a:t>
            </a:r>
          </a:p>
          <a:p>
            <a:r>
              <a:rPr lang="en-GB" dirty="0"/>
              <a:t>Attributes:</a:t>
            </a:r>
          </a:p>
          <a:p>
            <a:pPr lvl="1"/>
            <a:r>
              <a:rPr lang="en-GB" dirty="0"/>
              <a:t>Hour (0-23)</a:t>
            </a:r>
          </a:p>
          <a:p>
            <a:pPr lvl="1"/>
            <a:r>
              <a:rPr lang="en-GB" dirty="0"/>
              <a:t>Minute (0-59)</a:t>
            </a:r>
          </a:p>
          <a:p>
            <a:pPr lvl="1"/>
            <a:r>
              <a:rPr lang="en-GB" dirty="0"/>
              <a:t>Second (0-59)</a:t>
            </a:r>
          </a:p>
          <a:p>
            <a:pPr lvl="1"/>
            <a:r>
              <a:rPr lang="en-GB" dirty="0"/>
              <a:t>Alarm hour (0-23)</a:t>
            </a:r>
          </a:p>
          <a:p>
            <a:pPr lvl="1"/>
            <a:r>
              <a:rPr lang="en-GB" dirty="0"/>
              <a:t>Alarm minute (0-59)</a:t>
            </a:r>
          </a:p>
          <a:p>
            <a:pPr lvl="1"/>
            <a:r>
              <a:rPr lang="en-GB" dirty="0"/>
              <a:t>Alarm on? (false-true)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0E3D8-2F05-4347-B6EB-1A892551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26964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3E2DA2-6B63-40E6-A674-A05D35C837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Example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1CC10D-9376-4983-9520-A74D6B5E1A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F82317B-0EC5-4CC4-AE73-50BDF291FC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7"/>
            <a:ext cx="9668936" cy="4454322"/>
          </a:xfrm>
        </p:spPr>
        <p:txBody>
          <a:bodyPr>
            <a:normAutofit/>
          </a:bodyPr>
          <a:lstStyle/>
          <a:p>
            <a:r>
              <a:rPr lang="en-GB" dirty="0"/>
              <a:t>Alarm clock</a:t>
            </a:r>
          </a:p>
          <a:p>
            <a:pPr lvl="1"/>
            <a:r>
              <a:rPr lang="en-GB" dirty="0"/>
              <a:t>What are the attributes and methods for the clock?</a:t>
            </a:r>
          </a:p>
          <a:p>
            <a:r>
              <a:rPr lang="en-GB" dirty="0"/>
              <a:t>Public methods </a:t>
            </a:r>
            <a:r>
              <a:rPr lang="en-GB" dirty="0">
                <a:sym typeface="Wingdings" panose="05000000000000000000" pitchFamily="2" charset="2"/>
              </a:rPr>
              <a:t> Can be accessed by the user</a:t>
            </a:r>
            <a:endParaRPr lang="en-GB" dirty="0"/>
          </a:p>
          <a:p>
            <a:pPr lvl="1"/>
            <a:r>
              <a:rPr lang="en-GB" dirty="0"/>
              <a:t>Set time</a:t>
            </a:r>
          </a:p>
          <a:p>
            <a:pPr lvl="1"/>
            <a:r>
              <a:rPr lang="en-GB" dirty="0"/>
              <a:t>Set alarm time</a:t>
            </a:r>
          </a:p>
          <a:p>
            <a:pPr lvl="1"/>
            <a:r>
              <a:rPr lang="en-GB" dirty="0"/>
              <a:t>Set alarm</a:t>
            </a:r>
          </a:p>
          <a:p>
            <a:pPr lvl="1"/>
            <a:r>
              <a:rPr lang="en-GB" dirty="0"/>
              <a:t>Reset alarm</a:t>
            </a:r>
          </a:p>
          <a:p>
            <a:r>
              <a:rPr lang="en-GB" dirty="0"/>
              <a:t>Private methods </a:t>
            </a:r>
            <a:r>
              <a:rPr lang="en-GB" dirty="0">
                <a:sym typeface="Wingdings" panose="05000000000000000000" pitchFamily="2" charset="2"/>
              </a:rPr>
              <a:t> Used internally</a:t>
            </a:r>
            <a:endParaRPr lang="en-GB" dirty="0"/>
          </a:p>
          <a:p>
            <a:pPr lvl="1"/>
            <a:r>
              <a:rPr lang="en-GB" dirty="0"/>
              <a:t>Increment second</a:t>
            </a:r>
          </a:p>
          <a:p>
            <a:pPr lvl="1"/>
            <a:r>
              <a:rPr lang="en-GB" dirty="0"/>
              <a:t>Increment minute</a:t>
            </a:r>
          </a:p>
          <a:p>
            <a:pPr lvl="1"/>
            <a:r>
              <a:rPr lang="en-GB" dirty="0"/>
              <a:t>Increment hour</a:t>
            </a:r>
          </a:p>
          <a:p>
            <a:pPr lvl="1"/>
            <a:r>
              <a:rPr lang="en-GB" dirty="0"/>
              <a:t>Sound alarm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70E3D8-2F05-4347-B6EB-1A892551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4151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304A68-F854-49E6-BD63-F5F8AB8B5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Anatomy of a Class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4C17F7-0F53-478B-818E-E58C1DD497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7862E33-C124-476B-8F2E-D0681E9309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6"/>
            <a:ext cx="9668936" cy="4553355"/>
          </a:xfrm>
        </p:spPr>
        <p:txBody>
          <a:bodyPr/>
          <a:lstStyle/>
          <a:p>
            <a:r>
              <a:rPr lang="en-GB" dirty="0"/>
              <a:t>Access specifier</a:t>
            </a:r>
          </a:p>
          <a:p>
            <a:pPr lvl="1"/>
            <a:r>
              <a:rPr lang="en-GB" dirty="0"/>
              <a:t>Should be public to be used in other files</a:t>
            </a:r>
          </a:p>
          <a:p>
            <a:pPr lvl="2"/>
            <a:r>
              <a:rPr lang="en-GB" dirty="0"/>
              <a:t>In this course they will all be public</a:t>
            </a:r>
          </a:p>
          <a:p>
            <a:r>
              <a:rPr lang="en-GB" dirty="0"/>
              <a:t>Naming convention says class name</a:t>
            </a:r>
            <a:br>
              <a:rPr lang="en-GB" dirty="0"/>
            </a:br>
            <a:r>
              <a:rPr lang="en-GB" dirty="0"/>
              <a:t>should start with a capital letter!</a:t>
            </a:r>
          </a:p>
          <a:p>
            <a:r>
              <a:rPr lang="en-GB" dirty="0"/>
              <a:t>Attributes and methods</a:t>
            </a:r>
          </a:p>
          <a:p>
            <a:pPr lvl="1"/>
            <a:r>
              <a:rPr lang="en-GB" dirty="0"/>
              <a:t>Also have access specifiers:</a:t>
            </a:r>
          </a:p>
          <a:p>
            <a:pPr lvl="2"/>
            <a:r>
              <a:rPr lang="en-GB" dirty="0"/>
              <a:t>private </a:t>
            </a:r>
            <a:r>
              <a:rPr lang="en-GB" dirty="0">
                <a:sym typeface="Wingdings" panose="05000000000000000000" pitchFamily="2" charset="2"/>
              </a:rPr>
              <a:t> Cannot be accessed from the outside</a:t>
            </a:r>
          </a:p>
          <a:p>
            <a:pPr lvl="2"/>
            <a:r>
              <a:rPr lang="en-GB" dirty="0">
                <a:sym typeface="Wingdings" panose="05000000000000000000" pitchFamily="2" charset="2"/>
              </a:rPr>
              <a:t>public  Can be accessed from the outside</a:t>
            </a:r>
          </a:p>
          <a:p>
            <a:pPr lvl="2"/>
            <a:r>
              <a:rPr lang="en-GB" dirty="0">
                <a:sym typeface="Wingdings" panose="05000000000000000000" pitchFamily="2" charset="2"/>
              </a:rPr>
              <a:t>protected  Ignoring for now 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No static here:</a:t>
            </a:r>
          </a:p>
          <a:p>
            <a:pPr lvl="2"/>
            <a:r>
              <a:rPr lang="en-GB" dirty="0">
                <a:sym typeface="Wingdings" panose="05000000000000000000" pitchFamily="2" charset="2"/>
              </a:rPr>
              <a:t>static  Belong to the blueprint</a:t>
            </a:r>
          </a:p>
          <a:p>
            <a:pPr lvl="2"/>
            <a:r>
              <a:rPr lang="en-GB" dirty="0"/>
              <a:t>Non static </a:t>
            </a:r>
            <a:r>
              <a:rPr lang="en-GB" dirty="0">
                <a:sym typeface="Wingdings" panose="05000000000000000000" pitchFamily="2" charset="2"/>
              </a:rPr>
              <a:t> Belong to the instance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98E5263-F800-409C-991D-C3E496BE9D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032C56BA-736A-4F53-B10D-E582AC98ADDC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85957" y="1624231"/>
            <a:ext cx="3877985" cy="1938992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t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class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Fraction {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	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private int 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x;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	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public int </a:t>
            </a:r>
            <a:r>
              <a:rPr lang="en-US" altLang="en-US" sz="20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getX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(){</a:t>
            </a:r>
            <a:b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		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return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 x;</a:t>
            </a:r>
            <a:b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	}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6F03BEF-A6F7-4677-A622-701D027F81F2}"/>
              </a:ext>
            </a:extLst>
          </p:cNvPr>
          <p:cNvSpPr/>
          <p:nvPr/>
        </p:nvSpPr>
        <p:spPr>
          <a:xfrm>
            <a:off x="5559023" y="1046443"/>
            <a:ext cx="1062949" cy="6239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Access specifier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625D15F-57A3-4BF3-AF1A-A4AB4ED0B66A}"/>
              </a:ext>
            </a:extLst>
          </p:cNvPr>
          <p:cNvSpPr/>
          <p:nvPr/>
        </p:nvSpPr>
        <p:spPr>
          <a:xfrm>
            <a:off x="6787026" y="1046443"/>
            <a:ext cx="1062949" cy="6239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Keyword</a:t>
            </a:r>
            <a:br>
              <a:rPr lang="en-GB" dirty="0"/>
            </a:br>
            <a:r>
              <a:rPr lang="en-GB" dirty="0"/>
              <a:t>class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27056CF1-6101-428F-9415-9873862221A1}"/>
              </a:ext>
            </a:extLst>
          </p:cNvPr>
          <p:cNvSpPr/>
          <p:nvPr/>
        </p:nvSpPr>
        <p:spPr>
          <a:xfrm>
            <a:off x="8148539" y="1046443"/>
            <a:ext cx="1062949" cy="6239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Name of the class</a:t>
            </a:r>
          </a:p>
        </p:txBody>
      </p:sp>
    </p:spTree>
    <p:extLst>
      <p:ext uri="{BB962C8B-B14F-4D97-AF65-F5344CB8AC3E}">
        <p14:creationId xmlns:p14="http://schemas.microsoft.com/office/powerpoint/2010/main" val="36729212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 00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CA5DC"/>
      </a:accent1>
      <a:accent2>
        <a:srgbClr val="F0CF5B"/>
      </a:accent2>
      <a:accent3>
        <a:srgbClr val="E4664F"/>
      </a:accent3>
      <a:accent4>
        <a:srgbClr val="811717"/>
      </a:accent4>
      <a:accent5>
        <a:srgbClr val="0000AE"/>
      </a:accent5>
      <a:accent6>
        <a:srgbClr val="FFFF53"/>
      </a:accent6>
      <a:hlink>
        <a:srgbClr val="48A1FA"/>
      </a:hlink>
      <a:folHlink>
        <a:srgbClr val="C00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8729</TotalTime>
  <Words>456</Words>
  <Application>Microsoft Office PowerPoint</Application>
  <PresentationFormat>Custom</PresentationFormat>
  <Paragraphs>82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22" baseType="lpstr">
      <vt:lpstr>Arial</vt:lpstr>
      <vt:lpstr>Calibri Light</vt:lpstr>
      <vt:lpstr>Lato Hairline</vt:lpstr>
      <vt:lpstr>Segoe UI</vt:lpstr>
      <vt:lpstr>Lato Heavy</vt:lpstr>
      <vt:lpstr>Lato Semibold</vt:lpstr>
      <vt:lpstr>JetBrains Mono</vt:lpstr>
      <vt:lpstr>DejaVu Sans</vt:lpstr>
      <vt:lpstr>Lato Light</vt:lpstr>
      <vt:lpstr>Marcellus SC</vt:lpstr>
      <vt:lpstr>Lato</vt:lpstr>
      <vt:lpstr>Wingdings</vt:lpstr>
      <vt:lpstr>Calibri</vt:lpstr>
      <vt:lpstr>Trebuchet MS</vt:lpstr>
      <vt:lpstr>Office Theme</vt:lpstr>
      <vt:lpstr>Classes (of the programming kind)</vt:lpstr>
      <vt:lpstr>OOP</vt:lpstr>
      <vt:lpstr>Classes</vt:lpstr>
      <vt:lpstr>Example</vt:lpstr>
      <vt:lpstr>Example</vt:lpstr>
      <vt:lpstr>Example</vt:lpstr>
      <vt:lpstr>Anatomy of a Class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Luis Oliveira</cp:lastModifiedBy>
  <cp:revision>293</cp:revision>
  <dcterms:created xsi:type="dcterms:W3CDTF">2020-01-05T03:35:10Z</dcterms:created>
  <dcterms:modified xsi:type="dcterms:W3CDTF">2020-07-08T18:23:07Z</dcterms:modified>
</cp:coreProperties>
</file>

<file path=docProps/thumbnail.jpeg>
</file>